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7" r:id="rId6"/>
    <p:sldId id="315" r:id="rId7"/>
    <p:sldId id="258" r:id="rId8"/>
    <p:sldId id="309" r:id="rId9"/>
    <p:sldId id="310" r:id="rId10"/>
    <p:sldId id="264" r:id="rId11"/>
    <p:sldId id="313" r:id="rId12"/>
    <p:sldId id="265" r:id="rId13"/>
    <p:sldId id="266" r:id="rId14"/>
    <p:sldId id="267" r:id="rId15"/>
    <p:sldId id="268" r:id="rId16"/>
    <p:sldId id="269" r:id="rId17"/>
    <p:sldId id="271" r:id="rId18"/>
    <p:sldId id="316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E75"/>
    <a:srgbClr val="0000FF"/>
    <a:srgbClr val="9966FF"/>
    <a:srgbClr val="6600FF"/>
    <a:srgbClr val="FF7C8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Stile chiaro 2 - Color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107" autoAdjust="0"/>
    <p:restoredTop sz="95909" autoAdjust="0"/>
  </p:normalViewPr>
  <p:slideViewPr>
    <p:cSldViewPr snapToGrid="0">
      <p:cViewPr varScale="1">
        <p:scale>
          <a:sx n="58" d="100"/>
          <a:sy n="58" d="100"/>
        </p:scale>
        <p:origin x="224" y="18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01AE8-3C9B-4D35-9B17-E19E761C8CDE}" type="datetimeFigureOut">
              <a:rPr lang="it-IT" smtClean="0"/>
              <a:pPr/>
              <a:t>18/04/2026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80DE2-0634-4E81-A7B9-89CF27DC3CB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80DE2-0634-4E81-A7B9-89CF27DC3CBA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80DE2-0634-4E81-A7B9-89CF27DC3CBA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80DE2-0634-4E81-A7B9-89CF27DC3CBA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80DE2-0634-4E81-A7B9-89CF27DC3CBA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680DE2-0634-4E81-A7B9-89CF27DC3CBA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66699" y="932730"/>
            <a:ext cx="11925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HBc</a:t>
            </a:r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mutational pattern in 428 pts </a:t>
            </a:r>
            <a:r>
              <a:rPr lang="en-US" altLang="en-US" sz="2800" b="1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HBeAg</a:t>
            </a:r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negative/Anti-</a:t>
            </a:r>
            <a:r>
              <a:rPr lang="en-US" altLang="en-US" sz="2800" b="1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HBeAg</a:t>
            </a:r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positive</a:t>
            </a:r>
            <a:endParaRPr lang="en-CA" altLang="en-US" sz="2800" b="1" dirty="0">
              <a:solidFill>
                <a:srgbClr val="205E7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134475" y="1552200"/>
            <a:ext cx="2952000" cy="197464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 dirty="0">
                <a:latin typeface="Calibri" pitchFamily="34" charset="0"/>
                <a:cs typeface="Calibri" pitchFamily="34" charset="0"/>
              </a:rPr>
              <a:t>Amino acid sequence of the reference (accession number X02763); in red fully conserved residues in study cohort (A); variants (%) found at each position of </a:t>
            </a:r>
            <a:r>
              <a:rPr lang="en-US" sz="1600" dirty="0" err="1">
                <a:latin typeface="Calibri" pitchFamily="34" charset="0"/>
                <a:cs typeface="Calibri" pitchFamily="34" charset="0"/>
              </a:rPr>
              <a:t>HBc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 protein sequence in study cohort (B).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 Box 72"/>
          <p:cNvSpPr txBox="1">
            <a:spLocks noChangeArrowheads="1"/>
          </p:cNvSpPr>
          <p:nvPr/>
        </p:nvSpPr>
        <p:spPr bwMode="auto">
          <a:xfrm>
            <a:off x="273909" y="3749595"/>
            <a:ext cx="11736000" cy="169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82" tIns="47892" rIns="95782" bIns="47892">
            <a:spAutoFit/>
          </a:bodyPr>
          <a:lstStyle/>
          <a:p>
            <a:pPr marL="285750" indent="-285750" defTabSz="95726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Calibri" pitchFamily="34" charset="0"/>
                <a:cs typeface="Calibri" pitchFamily="34" charset="0"/>
              </a:rPr>
              <a:t> All carriers exhibited one or more substitutions compared to the reference (accession number X02763);</a:t>
            </a:r>
          </a:p>
          <a:p>
            <a:pPr marL="285750" indent="-285750" defTabSz="95726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Calibri" pitchFamily="34" charset="0"/>
                <a:cs typeface="Calibri" pitchFamily="34" charset="0"/>
              </a:rPr>
              <a:t> 71 amino acids (38%) were wild type across all 428 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sequenced </a:t>
            </a:r>
            <a:r>
              <a:rPr lang="en-US" sz="1600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 negative individuals;</a:t>
            </a:r>
          </a:p>
          <a:p>
            <a:pPr marL="285750" indent="-285750" defTabSz="957263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Calibri" pitchFamily="34" charset="0"/>
                <a:cs typeface="Calibri" pitchFamily="34" charset="0"/>
              </a:rPr>
              <a:t> 114 amino acid (62%)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exhibited variants:</a:t>
            </a:r>
          </a:p>
          <a:p>
            <a:pPr marL="542925" lvl="2" defTabSz="957263">
              <a:lnSpc>
                <a:spcPct val="130000"/>
              </a:lnSpc>
              <a:defRPr/>
            </a:pPr>
            <a:r>
              <a:rPr lang="en-GB" sz="1600" dirty="0">
                <a:latin typeface="Calibri" pitchFamily="34" charset="0"/>
                <a:cs typeface="Calibri" pitchFamily="34" charset="0"/>
              </a:rPr>
              <a:t>-  18 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amino acids</a:t>
            </a:r>
            <a:r>
              <a:rPr lang="en-US" sz="1600" dirty="0">
                <a:latin typeface="Calibri" pitchFamily="34" charset="0"/>
                <a:cs typeface="Calibri" pitchFamily="34" charset="0"/>
                <a:sym typeface="Wingdings" pitchFamily="2" charset="2"/>
              </a:rPr>
              <a:t>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 variants present in &lt;1% sequences [median 0.4% (min/max 0.2%/0.9%)];</a:t>
            </a:r>
          </a:p>
          <a:p>
            <a:pPr marL="542925" lvl="2" defTabSz="957263">
              <a:lnSpc>
                <a:spcPct val="130000"/>
              </a:lnSpc>
              <a:defRPr/>
            </a:pPr>
            <a:r>
              <a:rPr lang="en-US" sz="1600" dirty="0">
                <a:latin typeface="Calibri" pitchFamily="34" charset="0"/>
                <a:cs typeface="Calibri" pitchFamily="34" charset="0"/>
              </a:rPr>
              <a:t>-  96 amino acids</a:t>
            </a:r>
            <a:r>
              <a:rPr lang="en-US" sz="1600" dirty="0">
                <a:latin typeface="Calibri" pitchFamily="34" charset="0"/>
                <a:cs typeface="Calibri" pitchFamily="34" charset="0"/>
                <a:sym typeface="Wingdings" pitchFamily="2" charset="2"/>
              </a:rPr>
              <a:t>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 variants present in &gt;1% sequences [median 4.6% (min/max 1.2%/99.3%)].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76275" y="5820488"/>
            <a:ext cx="10260000" cy="64633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err="1">
                <a:latin typeface="Calibri" pitchFamily="34" charset="0"/>
                <a:cs typeface="Calibri" pitchFamily="34" charset="0"/>
              </a:rPr>
              <a:t>HBc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 protein contains both highly conserved regions and more variable sites, likely reflecting a balance between functional constraints and viral adaptation</a:t>
            </a:r>
            <a:endParaRPr lang="it-IT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4" y="1438276"/>
            <a:ext cx="8861111" cy="2160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2874" y="1032708"/>
            <a:ext cx="11858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Prevalence of significant Core Protein mutations by disease status</a:t>
            </a:r>
            <a:endParaRPr lang="en-CA" altLang="en-US" sz="2800" b="1" dirty="0">
              <a:solidFill>
                <a:srgbClr val="205E75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81" y="1554683"/>
            <a:ext cx="6299298" cy="48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72"/>
          <p:cNvSpPr txBox="1">
            <a:spLocks noChangeArrowheads="1"/>
          </p:cNvSpPr>
          <p:nvPr/>
        </p:nvSpPr>
        <p:spPr bwMode="auto">
          <a:xfrm>
            <a:off x="6986544" y="1859135"/>
            <a:ext cx="4519655" cy="1804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82" tIns="47892" rIns="95782" bIns="47892">
            <a:spAutoFit/>
          </a:bodyPr>
          <a:lstStyle/>
          <a:p>
            <a:pPr marL="285750" indent="-285750" defTabSz="957263"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latin typeface="Calibri" pitchFamily="34" charset="0"/>
                <a:cs typeface="Calibri" pitchFamily="34" charset="0"/>
              </a:rPr>
              <a:t>13 amino acid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showed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significant difference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between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CHB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and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carriers without liver disease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: 9 aa spotted in NTD and 4 in the CTD domain</a:t>
            </a:r>
          </a:p>
          <a:p>
            <a:pPr marL="285750" indent="-285750" defTabSz="957263"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Calibri" pitchFamily="34" charset="0"/>
                <a:cs typeface="Calibri" pitchFamily="34" charset="0"/>
              </a:rPr>
              <a:t>No significant difference was observed in the Linker domain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according to the phase of infection and liver disease</a:t>
            </a:r>
          </a:p>
        </p:txBody>
      </p:sp>
      <p:sp>
        <p:nvSpPr>
          <p:cNvPr id="5" name="Text Box 72"/>
          <p:cNvSpPr txBox="1">
            <a:spLocks noChangeArrowheads="1"/>
          </p:cNvSpPr>
          <p:nvPr/>
        </p:nvSpPr>
        <p:spPr bwMode="auto">
          <a:xfrm>
            <a:off x="6986544" y="3967083"/>
            <a:ext cx="4379956" cy="1081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82" tIns="47892" rIns="95782" bIns="47892">
            <a:spAutoFit/>
          </a:bodyPr>
          <a:lstStyle/>
          <a:p>
            <a:pPr marL="285750" indent="-285750" defTabSz="957263"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latin typeface="Calibri" pitchFamily="34" charset="0"/>
                <a:cs typeface="Calibri" pitchFamily="34" charset="0"/>
              </a:rPr>
              <a:t>No significant differences were found in the number of mutations per individual in the core protein by disease status 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[ENI+GZ: 15 (2/23) </a:t>
            </a:r>
            <a:r>
              <a:rPr lang="en-US" sz="1600" i="1" dirty="0">
                <a:latin typeface="Calibri" pitchFamily="34" charset="0"/>
                <a:cs typeface="Calibri" pitchFamily="34" charset="0"/>
              </a:rPr>
              <a:t>vs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 CH+CI: 14 (2/24) p=0.062].</a:t>
            </a:r>
            <a:endParaRPr lang="en-GB" sz="16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1079001"/>
            <a:ext cx="11096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Prevalence of the variants in the B/T cell </a:t>
            </a:r>
            <a:r>
              <a:rPr lang="en-US" altLang="en-US" sz="2800" b="1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epitopes</a:t>
            </a:r>
            <a:endParaRPr lang="en-CA" altLang="en-US" sz="2800" b="1" dirty="0">
              <a:solidFill>
                <a:srgbClr val="205E75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 l="1053" r="1053"/>
          <a:stretch>
            <a:fillRect/>
          </a:stretch>
        </p:blipFill>
        <p:spPr bwMode="auto">
          <a:xfrm>
            <a:off x="481240" y="1933682"/>
            <a:ext cx="5087304" cy="4514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 Box 72"/>
          <p:cNvSpPr txBox="1">
            <a:spLocks noChangeArrowheads="1"/>
          </p:cNvSpPr>
          <p:nvPr/>
        </p:nvSpPr>
        <p:spPr bwMode="auto">
          <a:xfrm>
            <a:off x="5734760" y="1788572"/>
            <a:ext cx="5976000" cy="480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82" tIns="47892" rIns="95782" bIns="47892">
            <a:spAutoFit/>
          </a:bodyPr>
          <a:lstStyle/>
          <a:p>
            <a:pPr marL="285750" indent="-285750" defTabSz="957263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sz="1600" dirty="0" err="1">
                <a:latin typeface="Calibri" pitchFamily="34" charset="0"/>
                <a:cs typeface="Calibri" pitchFamily="34" charset="0"/>
              </a:rPr>
              <a:t>Mutations</a:t>
            </a:r>
            <a:r>
              <a:rPr lang="it-IT" sz="1600" dirty="0">
                <a:latin typeface="Calibri" pitchFamily="34" charset="0"/>
                <a:cs typeface="Calibri" pitchFamily="34" charset="0"/>
              </a:rPr>
              <a:t> in the </a:t>
            </a:r>
            <a:r>
              <a:rPr lang="en-US" sz="1600" b="1" dirty="0" err="1">
                <a:latin typeface="Calibri" pitchFamily="34" charset="0"/>
                <a:cs typeface="Calibri" pitchFamily="34" charset="0"/>
              </a:rPr>
              <a:t>immunodominant</a:t>
            </a:r>
            <a:r>
              <a:rPr lang="en-US" sz="1600" b="1" dirty="0">
                <a:latin typeface="Calibri" pitchFamily="34" charset="0"/>
                <a:cs typeface="Calibri" pitchFamily="34" charset="0"/>
              </a:rPr>
              <a:t> region 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(</a:t>
            </a:r>
            <a:r>
              <a:rPr lang="en-US" sz="1600" b="1" dirty="0">
                <a:latin typeface="Calibri" pitchFamily="34" charset="0"/>
                <a:cs typeface="Calibri" pitchFamily="34" charset="0"/>
              </a:rPr>
              <a:t>MIR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)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were significantly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more frequent in carriers without liver disease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than CHB patients (58.8% </a:t>
            </a:r>
            <a:r>
              <a:rPr lang="en-GB" sz="1600" i="1" dirty="0">
                <a:latin typeface="Calibri" pitchFamily="34" charset="0"/>
                <a:cs typeface="Calibri" pitchFamily="34" charset="0"/>
              </a:rPr>
              <a:t>vs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47.7%, </a:t>
            </a:r>
            <a:r>
              <a:rPr lang="en-GB" sz="1600" i="1" dirty="0">
                <a:latin typeface="Calibri" pitchFamily="34" charset="0"/>
                <a:cs typeface="Calibri" pitchFamily="34" charset="0"/>
              </a:rPr>
              <a:t>p=0.029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); </a:t>
            </a:r>
          </a:p>
          <a:p>
            <a:pPr marL="285750" indent="-285750" defTabSz="957263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Calibri" pitchFamily="34" charset="0"/>
                <a:cs typeface="Calibri" pitchFamily="34" charset="0"/>
              </a:rPr>
              <a:t> Mutations involving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TH Epitopes 35-45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were significantly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more prevalent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in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carriers without liver disease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compared to CHB pts (68.4% </a:t>
            </a:r>
            <a:r>
              <a:rPr lang="en-GB" sz="1600" i="1" dirty="0">
                <a:latin typeface="Calibri" pitchFamily="34" charset="0"/>
                <a:cs typeface="Calibri" pitchFamily="34" charset="0"/>
              </a:rPr>
              <a:t>vs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58.9%, </a:t>
            </a:r>
            <a:r>
              <a:rPr lang="en-GB" sz="1600" i="1" dirty="0">
                <a:latin typeface="Calibri" pitchFamily="34" charset="0"/>
                <a:cs typeface="Calibri" pitchFamily="34" charset="0"/>
              </a:rPr>
              <a:t>p=0.044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); </a:t>
            </a:r>
          </a:p>
          <a:p>
            <a:pPr marL="285750" indent="-285750" defTabSz="957263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Calibri" pitchFamily="34" charset="0"/>
                <a:cs typeface="Calibri" pitchFamily="34" charset="0"/>
              </a:rPr>
              <a:t>Mutations in the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CTL epitopes 18-27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were significantly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more frequent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in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carriers without  liver disease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than with liver disease (54.0% </a:t>
            </a:r>
            <a:r>
              <a:rPr lang="en-GB" sz="1600" i="1" dirty="0">
                <a:latin typeface="Calibri" pitchFamily="34" charset="0"/>
                <a:cs typeface="Calibri" pitchFamily="34" charset="0"/>
              </a:rPr>
              <a:t>vs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37.8%, </a:t>
            </a:r>
            <a:r>
              <a:rPr lang="en-GB" sz="1600" b="1" i="1" dirty="0">
                <a:latin typeface="Calibri" pitchFamily="34" charset="0"/>
                <a:cs typeface="Calibri" pitchFamily="34" charset="0"/>
              </a:rPr>
              <a:t>p=0.001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);</a:t>
            </a:r>
          </a:p>
          <a:p>
            <a:pPr marL="285750" indent="-285750" defTabSz="957263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latin typeface="Calibri" pitchFamily="34" charset="0"/>
                <a:cs typeface="Calibri" pitchFamily="34" charset="0"/>
              </a:rPr>
              <a:t>No significant differences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in mutation prevalence by infection profile and disease stage in:</a:t>
            </a:r>
          </a:p>
          <a:p>
            <a:pPr marL="722313" defTabSz="957263">
              <a:lnSpc>
                <a:spcPct val="120000"/>
              </a:lnSpc>
              <a:defRPr/>
            </a:pPr>
            <a:r>
              <a:rPr lang="en-GB" sz="1600" dirty="0">
                <a:latin typeface="Calibri" pitchFamily="34" charset="0"/>
                <a:cs typeface="Calibri" pitchFamily="34" charset="0"/>
              </a:rPr>
              <a:t>- 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TH epitopes 49-69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(71.1% </a:t>
            </a:r>
            <a:r>
              <a:rPr lang="en-GB" sz="1600" i="1" dirty="0">
                <a:latin typeface="Calibri" pitchFamily="34" charset="0"/>
                <a:cs typeface="Calibri" pitchFamily="34" charset="0"/>
              </a:rPr>
              <a:t>vs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65.1%, p=0.227)  </a:t>
            </a:r>
          </a:p>
          <a:p>
            <a:pPr marL="722313" defTabSz="957263">
              <a:lnSpc>
                <a:spcPct val="120000"/>
              </a:lnSpc>
              <a:defRPr/>
            </a:pPr>
            <a:r>
              <a:rPr lang="en-GB" sz="1600" b="1" dirty="0">
                <a:latin typeface="Calibri" pitchFamily="34" charset="0"/>
                <a:cs typeface="Calibri" pitchFamily="34" charset="0"/>
              </a:rPr>
              <a:t>- CTL epitopes 76-87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(94.1% </a:t>
            </a:r>
            <a:r>
              <a:rPr lang="en-GB" sz="1600" i="1" dirty="0">
                <a:latin typeface="Calibri" pitchFamily="34" charset="0"/>
                <a:cs typeface="Calibri" pitchFamily="34" charset="0"/>
              </a:rPr>
              <a:t>vs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97.5%, p=0.125) </a:t>
            </a:r>
          </a:p>
          <a:p>
            <a:pPr marL="722313" defTabSz="957263">
              <a:lnSpc>
                <a:spcPct val="120000"/>
              </a:lnSpc>
              <a:defRPr/>
            </a:pPr>
            <a:r>
              <a:rPr lang="en-GB" sz="1600" b="1" dirty="0">
                <a:latin typeface="Calibri" pitchFamily="34" charset="0"/>
                <a:cs typeface="Calibri" pitchFamily="34" charset="0"/>
              </a:rPr>
              <a:t>- CTL epitopes 91-95 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(96.8% </a:t>
            </a:r>
            <a:r>
              <a:rPr lang="en-GB" sz="1600" i="1" dirty="0">
                <a:latin typeface="Calibri" pitchFamily="34" charset="0"/>
                <a:cs typeface="Calibri" pitchFamily="34" charset="0"/>
              </a:rPr>
              <a:t>vs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97.1%,  p=1.000)</a:t>
            </a:r>
            <a:r>
              <a:rPr lang="en-GB" sz="1600" b="1" dirty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722313" defTabSz="957263">
              <a:lnSpc>
                <a:spcPct val="120000"/>
              </a:lnSpc>
              <a:defRPr/>
            </a:pPr>
            <a:r>
              <a:rPr lang="en-GB" sz="1600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en-US" sz="1600" b="1" dirty="0">
                <a:latin typeface="Calibri" pitchFamily="34" charset="0"/>
                <a:cs typeface="Calibri" pitchFamily="34" charset="0"/>
              </a:rPr>
              <a:t>B cell epitopes 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1600" b="1" dirty="0">
                <a:latin typeface="Calibri" pitchFamily="34" charset="0"/>
                <a:cs typeface="Calibri" pitchFamily="34" charset="0"/>
              </a:rPr>
              <a:t>105-116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  (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79.1% </a:t>
            </a:r>
            <a:r>
              <a:rPr lang="en-GB" sz="1600" i="1" dirty="0" err="1">
                <a:latin typeface="Calibri" pitchFamily="34" charset="0"/>
                <a:cs typeface="Calibri" pitchFamily="34" charset="0"/>
              </a:rPr>
              <a:t>vs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80.5%, p=0.822) 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  <a:p>
            <a:pPr marL="722313" defTabSz="957263">
              <a:lnSpc>
                <a:spcPct val="120000"/>
              </a:lnSpc>
              <a:defRPr/>
            </a:pPr>
            <a:r>
              <a:rPr lang="en-US" sz="1600" b="1" dirty="0">
                <a:latin typeface="Calibri" pitchFamily="34" charset="0"/>
                <a:cs typeface="Calibri" pitchFamily="34" charset="0"/>
              </a:rPr>
              <a:t>- B cell epitopes 130-135  </a:t>
            </a:r>
            <a:r>
              <a:rPr lang="en-US" sz="1600" dirty="0">
                <a:latin typeface="Calibri" pitchFamily="34" charset="0"/>
                <a:cs typeface="Calibri" pitchFamily="34" charset="0"/>
              </a:rPr>
              <a:t>(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27.3 % </a:t>
            </a:r>
            <a:r>
              <a:rPr lang="en-GB" sz="1600" i="1" dirty="0" err="1">
                <a:latin typeface="Calibri" pitchFamily="34" charset="0"/>
                <a:cs typeface="Calibri" pitchFamily="34" charset="0"/>
              </a:rPr>
              <a:t>vs</a:t>
            </a:r>
            <a:r>
              <a:rPr lang="en-GB" sz="1600" dirty="0">
                <a:latin typeface="Calibri" pitchFamily="34" charset="0"/>
                <a:cs typeface="Calibri" pitchFamily="34" charset="0"/>
              </a:rPr>
              <a:t> 29.0%, p=0.767) </a:t>
            </a: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2"/>
          <p:cNvSpPr txBox="1">
            <a:spLocks noChangeArrowheads="1"/>
          </p:cNvSpPr>
          <p:nvPr/>
        </p:nvSpPr>
        <p:spPr bwMode="auto">
          <a:xfrm>
            <a:off x="7626297" y="1578220"/>
            <a:ext cx="4428000" cy="314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82" tIns="47892" rIns="95782" bIns="47892">
            <a:spAutoFit/>
          </a:bodyPr>
          <a:lstStyle/>
          <a:p>
            <a:pPr defTabSz="957263">
              <a:defRPr/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marL="342900" defTabSz="957263">
              <a:defRPr/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marL="342900" defTabSz="957263">
              <a:defRPr/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marL="342900" defTabSz="957263">
              <a:defRPr/>
            </a:pPr>
            <a:r>
              <a:rPr lang="it-IT" dirty="0">
                <a:latin typeface="Calibri" pitchFamily="34" charset="0"/>
                <a:cs typeface="Calibri" pitchFamily="34" charset="0"/>
              </a:rPr>
              <a:t>At 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multivariate </a:t>
            </a:r>
            <a:r>
              <a:rPr lang="it-IT" b="1" dirty="0" err="1">
                <a:latin typeface="Calibri" pitchFamily="34" charset="0"/>
                <a:cs typeface="Calibri" pitchFamily="34" charset="0"/>
              </a:rPr>
              <a:t>analysis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factors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independently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associated</a:t>
            </a:r>
            <a:r>
              <a:rPr lang="it-IT" dirty="0">
                <a:latin typeface="Calibri" pitchFamily="34" charset="0"/>
                <a:cs typeface="Calibri" pitchFamily="34" charset="0"/>
              </a:rPr>
              <a:t> with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HBcrAg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serum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levels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were</a:t>
            </a:r>
            <a:r>
              <a:rPr lang="it-IT" dirty="0">
                <a:latin typeface="Calibri" pitchFamily="34" charset="0"/>
                <a:cs typeface="Calibri" pitchFamily="34" charset="0"/>
              </a:rPr>
              <a:t>: </a:t>
            </a:r>
          </a:p>
          <a:p>
            <a:pPr marL="342900" defTabSz="957263">
              <a:defRPr/>
            </a:pPr>
            <a:r>
              <a:rPr lang="it-IT" b="1" dirty="0">
                <a:latin typeface="Calibri" pitchFamily="34" charset="0"/>
                <a:cs typeface="Calibri" pitchFamily="34" charset="0"/>
              </a:rPr>
              <a:t>- HBV DNA, </a:t>
            </a:r>
          </a:p>
          <a:p>
            <a:pPr marL="342900" defTabSz="957263">
              <a:defRPr/>
            </a:pPr>
            <a:r>
              <a:rPr lang="it-IT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it-IT" b="1" dirty="0" err="1">
                <a:latin typeface="Calibri" pitchFamily="34" charset="0"/>
                <a:cs typeface="Calibri" pitchFamily="34" charset="0"/>
              </a:rPr>
              <a:t>phase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 of </a:t>
            </a:r>
            <a:r>
              <a:rPr lang="it-IT" b="1" dirty="0" err="1">
                <a:latin typeface="Calibri" pitchFamily="34" charset="0"/>
                <a:cs typeface="Calibri" pitchFamily="34" charset="0"/>
              </a:rPr>
              <a:t>infection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,  </a:t>
            </a:r>
          </a:p>
          <a:p>
            <a:pPr marL="342900" defTabSz="957263">
              <a:defRPr/>
            </a:pPr>
            <a:r>
              <a:rPr lang="it-IT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it-IT" b="1" dirty="0" err="1">
                <a:latin typeface="Calibri" pitchFamily="34" charset="0"/>
                <a:cs typeface="Calibri" pitchFamily="34" charset="0"/>
              </a:rPr>
              <a:t>presence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 of </a:t>
            </a:r>
            <a:r>
              <a:rPr lang="it-IT" b="1" dirty="0" err="1">
                <a:latin typeface="Calibri" pitchFamily="34" charset="0"/>
                <a:cs typeface="Calibri" pitchFamily="34" charset="0"/>
              </a:rPr>
              <a:t>mutation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 A1762T </a:t>
            </a:r>
          </a:p>
          <a:p>
            <a:pPr marL="342900" defTabSz="957263">
              <a:defRPr/>
            </a:pPr>
            <a:r>
              <a:rPr lang="it-IT" b="1" dirty="0">
                <a:latin typeface="Calibri" pitchFamily="34" charset="0"/>
                <a:cs typeface="Calibri" pitchFamily="34" charset="0"/>
              </a:rPr>
              <a:t>- </a:t>
            </a:r>
            <a:r>
              <a:rPr lang="it-IT" b="1" dirty="0" err="1">
                <a:latin typeface="Calibri" pitchFamily="34" charset="0"/>
                <a:cs typeface="Calibri" pitchFamily="34" charset="0"/>
              </a:rPr>
              <a:t>mutations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b="1" dirty="0" err="1">
                <a:latin typeface="Calibri" pitchFamily="34" charset="0"/>
                <a:cs typeface="Calibri" pitchFamily="34" charset="0"/>
              </a:rPr>
              <a:t>at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 TH </a:t>
            </a:r>
            <a:r>
              <a:rPr lang="it-IT" b="1" dirty="0" err="1">
                <a:latin typeface="Calibri" pitchFamily="34" charset="0"/>
                <a:cs typeface="Calibri" pitchFamily="34" charset="0"/>
              </a:rPr>
              <a:t>epitopes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 35-45</a:t>
            </a:r>
          </a:p>
          <a:p>
            <a:pPr marL="342900" defTabSz="957263">
              <a:defRPr/>
            </a:pPr>
            <a:r>
              <a:rPr lang="it-IT" b="1" dirty="0">
                <a:latin typeface="Calibri" pitchFamily="34" charset="0"/>
                <a:cs typeface="Calibri" pitchFamily="34" charset="0"/>
              </a:rPr>
              <a:t>- ALT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90524" y="938883"/>
            <a:ext cx="10829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Factors associated with </a:t>
            </a:r>
            <a:r>
              <a:rPr lang="en-US" altLang="en-US" sz="2800" b="1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HBcrAg</a:t>
            </a:r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serum levels</a:t>
            </a:r>
            <a:endParaRPr lang="en-CA" altLang="en-US" sz="2800" b="1" dirty="0">
              <a:solidFill>
                <a:srgbClr val="205E75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 l="774" t="1104" r="1162" b="1104"/>
          <a:stretch>
            <a:fillRect/>
          </a:stretch>
        </p:blipFill>
        <p:spPr bwMode="auto">
          <a:xfrm>
            <a:off x="137703" y="1486099"/>
            <a:ext cx="7385777" cy="5166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23851" y="1674054"/>
            <a:ext cx="11477625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800"/>
              </a:spcAft>
              <a:buFont typeface="Arial" pitchFamily="34" charset="0"/>
              <a:buChar char="•"/>
            </a:pPr>
            <a:r>
              <a:rPr lang="en-GB" dirty="0">
                <a:latin typeface="Calibri" pitchFamily="34" charset="0"/>
                <a:cs typeface="Calibri" pitchFamily="34" charset="0"/>
              </a:rPr>
              <a:t>BCP/</a:t>
            </a:r>
            <a:r>
              <a:rPr lang="en-GB" dirty="0" err="1">
                <a:latin typeface="Calibri" pitchFamily="34" charset="0"/>
                <a:cs typeface="Calibri" pitchFamily="34" charset="0"/>
              </a:rPr>
              <a:t>preCore</a:t>
            </a:r>
            <a:r>
              <a:rPr lang="en-GB" dirty="0">
                <a:latin typeface="Calibri" pitchFamily="34" charset="0"/>
                <a:cs typeface="Calibri" pitchFamily="34" charset="0"/>
              </a:rPr>
              <a:t> mutations are the hallmark of chronic </a:t>
            </a:r>
            <a:r>
              <a:rPr lang="en-GB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GB" dirty="0">
                <a:latin typeface="Calibri" pitchFamily="34" charset="0"/>
                <a:cs typeface="Calibri" pitchFamily="34" charset="0"/>
              </a:rPr>
              <a:t> negative/anti-</a:t>
            </a:r>
            <a:r>
              <a:rPr lang="en-GB" dirty="0" err="1">
                <a:latin typeface="Calibri" pitchFamily="34" charset="0"/>
                <a:cs typeface="Calibri" pitchFamily="34" charset="0"/>
              </a:rPr>
              <a:t>HBe</a:t>
            </a:r>
            <a:r>
              <a:rPr lang="en-GB" dirty="0">
                <a:latin typeface="Calibri" pitchFamily="34" charset="0"/>
                <a:cs typeface="Calibri" pitchFamily="34" charset="0"/>
              </a:rPr>
              <a:t> positive HBV infection, being detected in 95.8% of </a:t>
            </a:r>
            <a:r>
              <a:rPr lang="en-GB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GB" dirty="0">
                <a:latin typeface="Calibri" pitchFamily="34" charset="0"/>
                <a:cs typeface="Calibri" pitchFamily="34" charset="0"/>
              </a:rPr>
              <a:t> negative carriers</a:t>
            </a:r>
          </a:p>
          <a:p>
            <a:pPr marL="342900" indent="-342900">
              <a:spcAft>
                <a:spcPts val="1800"/>
              </a:spcAft>
              <a:buFont typeface="Arial" pitchFamily="34" charset="0"/>
              <a:buChar char="•"/>
            </a:pPr>
            <a:r>
              <a:rPr lang="en-GB" dirty="0">
                <a:latin typeface="Calibri" pitchFamily="34" charset="0"/>
                <a:cs typeface="Calibri" pitchFamily="34" charset="0"/>
              </a:rPr>
              <a:t>Basic Core Promoter (BCP) mutations  were</a:t>
            </a:r>
            <a:r>
              <a:rPr lang="en-GB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dirty="0">
                <a:latin typeface="Calibri" pitchFamily="34" charset="0"/>
                <a:cs typeface="Calibri" pitchFamily="34" charset="0"/>
              </a:rPr>
              <a:t>more frequently in CHB patients than HBsAg carriers without liver disease, the opposite being true for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pre</a:t>
            </a:r>
            <a:r>
              <a:rPr lang="it-IT" dirty="0">
                <a:latin typeface="Calibri" pitchFamily="34" charset="0"/>
                <a:cs typeface="Calibri" pitchFamily="34" charset="0"/>
              </a:rPr>
              <a:t>-Core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Initiation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Codon</a:t>
            </a:r>
            <a:r>
              <a:rPr lang="it-IT" dirty="0">
                <a:latin typeface="Calibri" pitchFamily="34" charset="0"/>
                <a:cs typeface="Calibri" pitchFamily="34" charset="0"/>
              </a:rPr>
              <a:t> (</a:t>
            </a:r>
            <a:r>
              <a:rPr lang="en-GB" dirty="0">
                <a:latin typeface="Calibri" pitchFamily="34" charset="0"/>
                <a:cs typeface="Calibri" pitchFamily="34" charset="0"/>
              </a:rPr>
              <a:t>PIC) </a:t>
            </a:r>
            <a:r>
              <a:rPr lang="en-GB" dirty="0" err="1">
                <a:latin typeface="Calibri" pitchFamily="34" charset="0"/>
                <a:cs typeface="Calibri" pitchFamily="34" charset="0"/>
              </a:rPr>
              <a:t>mutantions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Highly conserved regions within the HBc protein, particularly in the N-terminal domain (NTD), depend on the presence of functional constraints, on the contrary regions with high variability may represent key sites of immune-driven selection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  <a:cs typeface="Calibri" pitchFamily="34" charset="0"/>
              </a:rPr>
              <a:t>HBc protein revealed distinct mutation patterns among clinical groups, with hotspots clustering in immune-relevant regions such as CTL and TH epitopes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it-IT" dirty="0" err="1">
                <a:latin typeface="Calibri" pitchFamily="34" charset="0"/>
                <a:cs typeface="Calibri" pitchFamily="34" charset="0"/>
              </a:rPr>
              <a:t>HBcrAg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serum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levels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were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independently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associated</a:t>
            </a:r>
            <a:r>
              <a:rPr lang="it-IT" dirty="0">
                <a:latin typeface="Calibri" pitchFamily="34" charset="0"/>
                <a:cs typeface="Calibri" pitchFamily="34" charset="0"/>
              </a:rPr>
              <a:t> with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phase</a:t>
            </a:r>
            <a:r>
              <a:rPr lang="it-IT" dirty="0">
                <a:latin typeface="Calibri" pitchFamily="34" charset="0"/>
                <a:cs typeface="Calibri" pitchFamily="34" charset="0"/>
              </a:rPr>
              <a:t> of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infection</a:t>
            </a:r>
            <a:r>
              <a:rPr lang="it-IT" dirty="0">
                <a:latin typeface="Calibri" pitchFamily="34" charset="0"/>
                <a:cs typeface="Calibri" pitchFamily="34" charset="0"/>
              </a:rPr>
              <a:t> and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disease</a:t>
            </a:r>
            <a:r>
              <a:rPr lang="it-IT" dirty="0">
                <a:latin typeface="Calibri" pitchFamily="34" charset="0"/>
                <a:cs typeface="Calibri" pitchFamily="34" charset="0"/>
              </a:rPr>
              <a:t> stage, ALT,  HBV DNA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serum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levels</a:t>
            </a:r>
            <a:r>
              <a:rPr lang="it-IT" dirty="0">
                <a:latin typeface="Calibri" pitchFamily="34" charset="0"/>
                <a:cs typeface="Calibri" pitchFamily="34" charset="0"/>
              </a:rPr>
              <a:t>, and with the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presence</a:t>
            </a:r>
            <a:r>
              <a:rPr lang="it-IT" dirty="0">
                <a:latin typeface="Calibri" pitchFamily="34" charset="0"/>
                <a:cs typeface="Calibri" pitchFamily="34" charset="0"/>
              </a:rPr>
              <a:t> of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mutation</a:t>
            </a:r>
            <a:r>
              <a:rPr lang="it-IT" dirty="0">
                <a:latin typeface="Calibri" pitchFamily="34" charset="0"/>
                <a:cs typeface="Calibri" pitchFamily="34" charset="0"/>
              </a:rPr>
              <a:t> at nt 1762 and at TH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epitopes</a:t>
            </a:r>
            <a:r>
              <a:rPr lang="it-IT" dirty="0">
                <a:latin typeface="Calibri" pitchFamily="34" charset="0"/>
                <a:cs typeface="Calibri" pitchFamily="34" charset="0"/>
              </a:rPr>
              <a:t> 35-45; </a:t>
            </a:r>
          </a:p>
          <a:p>
            <a:pPr marL="285750" indent="-285750">
              <a:spcAft>
                <a:spcPts val="1800"/>
              </a:spcAft>
              <a:buFont typeface="Arial" pitchFamily="34" charset="0"/>
              <a:buChar char="•"/>
            </a:pPr>
            <a:r>
              <a:rPr lang="it-IT" dirty="0" err="1">
                <a:latin typeface="Calibri" pitchFamily="34" charset="0"/>
                <a:cs typeface="Calibri" pitchFamily="34" charset="0"/>
              </a:rPr>
              <a:t>These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results</a:t>
            </a:r>
            <a:r>
              <a:rPr lang="it-IT" dirty="0">
                <a:latin typeface="Calibri" pitchFamily="34" charset="0"/>
                <a:cs typeface="Calibri" pitchFamily="34" charset="0"/>
              </a:rPr>
              <a:t> support the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role</a:t>
            </a:r>
            <a:r>
              <a:rPr lang="it-IT" dirty="0">
                <a:latin typeface="Calibri" pitchFamily="34" charset="0"/>
                <a:cs typeface="Calibri" pitchFamily="34" charset="0"/>
              </a:rPr>
              <a:t> of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HBc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variability</a:t>
            </a:r>
            <a:r>
              <a:rPr lang="it-IT" dirty="0">
                <a:latin typeface="Calibri" pitchFamily="34" charset="0"/>
                <a:cs typeface="Calibri" pitchFamily="34" charset="0"/>
              </a:rPr>
              <a:t> in immune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response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modulation</a:t>
            </a:r>
            <a:r>
              <a:rPr lang="it-IT" dirty="0">
                <a:latin typeface="Calibri" pitchFamily="34" charset="0"/>
                <a:cs typeface="Calibri" pitchFamily="34" charset="0"/>
              </a:rPr>
              <a:t> and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disease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progression</a:t>
            </a:r>
            <a:r>
              <a:rPr lang="it-IT" dirty="0">
                <a:latin typeface="Calibri" pitchFamily="34" charset="0"/>
                <a:cs typeface="Calibri" pitchFamily="34" charset="0"/>
              </a:rPr>
              <a:t> and </a:t>
            </a:r>
            <a:r>
              <a:rPr lang="en-US" dirty="0">
                <a:latin typeface="Calibri" pitchFamily="34" charset="0"/>
                <a:cs typeface="Calibri" pitchFamily="34" charset="0"/>
              </a:rPr>
              <a:t>highlight mutation hotspots potentially linked to immune control.</a:t>
            </a:r>
            <a:r>
              <a:rPr lang="it-IT" dirty="0">
                <a:latin typeface="Calibri" pitchFamily="34" charset="0"/>
                <a:cs typeface="Calibri" pitchFamily="34" charset="0"/>
              </a:rPr>
              <a:t> 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90524" y="1081758"/>
            <a:ext cx="10829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Conclusion</a:t>
            </a:r>
            <a:endParaRPr lang="en-CA" altLang="en-US" sz="2800" b="1" dirty="0">
              <a:solidFill>
                <a:srgbClr val="205E75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B410C-039E-A275-927B-E1A9D0580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0E3A8BBC-5654-5B6D-9424-DF4393771B24}"/>
              </a:ext>
            </a:extLst>
          </p:cNvPr>
          <p:cNvSpPr txBox="1">
            <a:spLocks/>
          </p:cNvSpPr>
          <p:nvPr/>
        </p:nvSpPr>
        <p:spPr>
          <a:xfrm>
            <a:off x="562535" y="3097609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attention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8413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381694" y="3207027"/>
            <a:ext cx="8964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D. Cavallone</a:t>
            </a:r>
            <a:r>
              <a:rPr lang="it-IT" sz="24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1</a:t>
            </a:r>
            <a:r>
              <a:rPr lang="it-IT" sz="2400" b="1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</a:t>
            </a: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G. Ricco</a:t>
            </a:r>
            <a:r>
              <a:rPr lang="it-IT" sz="24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2</a:t>
            </a: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P. Colombatto</a:t>
            </a:r>
            <a:r>
              <a:rPr lang="it-IT" sz="24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2</a:t>
            </a: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B. Coco</a:t>
            </a:r>
            <a:r>
              <a:rPr lang="it-IT" sz="24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2</a:t>
            </a: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</a:t>
            </a:r>
            <a:r>
              <a:rPr lang="it-IT" sz="2400" b="1" u="sng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F. Damone</a:t>
            </a:r>
            <a:r>
              <a:rPr lang="it-IT" sz="2400" b="1" u="sng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1,2</a:t>
            </a: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B. Vianello</a:t>
            </a:r>
            <a:r>
              <a:rPr lang="it-IT" sz="24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2</a:t>
            </a: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A. Calì</a:t>
            </a:r>
            <a:r>
              <a:rPr lang="it-IT" sz="24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2</a:t>
            </a: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 F. Bonino</a:t>
            </a:r>
            <a:r>
              <a:rPr lang="it-IT" sz="24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3</a:t>
            </a: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 and M.R. Brunetto</a:t>
            </a:r>
            <a:r>
              <a:rPr lang="it-IT" sz="24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1,2</a:t>
            </a:r>
            <a:r>
              <a:rPr lang="it-IT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 </a:t>
            </a:r>
            <a:r>
              <a:rPr lang="it-IT" sz="2400" b="1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 </a:t>
            </a:r>
          </a:p>
          <a:p>
            <a:pPr>
              <a:defRPr/>
            </a:pPr>
            <a:endParaRPr lang="en-GB" sz="2400" dirty="0">
              <a:latin typeface="Calibri" pitchFamily="34" charset="0"/>
              <a:ea typeface="ＭＳ Ｐゴシック" pitchFamily="-112" charset="-128"/>
              <a:cs typeface="Calibri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Dept of Clinical and Experimental Medicine, University of Pisa, Italy.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Hepatology Unit, University Hospital of Pisa, Italy;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Clinical Physiology Institute, National Research Council, Pisa, Italy;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7D6DFA4-D47D-94F0-C606-C052EECD2629}"/>
              </a:ext>
            </a:extLst>
          </p:cNvPr>
          <p:cNvSpPr txBox="1"/>
          <p:nvPr/>
        </p:nvSpPr>
        <p:spPr>
          <a:xfrm>
            <a:off x="334108" y="1487629"/>
            <a:ext cx="10754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Long-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cohort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analysis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HBV Basic Core Promoter,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-Core, and Core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Region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Heterogeneity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54F7C-E647-BB8E-7EC3-ABADC4454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84FD967-9D68-F0FA-003D-64870E947E05}"/>
              </a:ext>
            </a:extLst>
          </p:cNvPr>
          <p:cNvSpPr txBox="1"/>
          <p:nvPr/>
        </p:nvSpPr>
        <p:spPr>
          <a:xfrm>
            <a:off x="1930400" y="624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F45CABE3-AC03-A42D-870F-5DBD2B4DF235}"/>
              </a:ext>
            </a:extLst>
          </p:cNvPr>
          <p:cNvSpPr txBox="1">
            <a:spLocks/>
          </p:cNvSpPr>
          <p:nvPr/>
        </p:nvSpPr>
        <p:spPr>
          <a:xfrm>
            <a:off x="562536" y="1042687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Conflict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interest</a:t>
            </a:r>
            <a:endParaRPr lang="it-IT" sz="32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91669E7-CAD7-41D4-71F5-E5BBCC9FE4EE}"/>
              </a:ext>
            </a:extLst>
          </p:cNvPr>
          <p:cNvSpPr txBox="1"/>
          <p:nvPr/>
        </p:nvSpPr>
        <p:spPr>
          <a:xfrm>
            <a:off x="4493942" y="3244334"/>
            <a:ext cx="2604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I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nothing</a:t>
            </a:r>
            <a:r>
              <a:rPr lang="it-IT" dirty="0"/>
              <a:t> to </a:t>
            </a:r>
            <a:r>
              <a:rPr lang="it-IT" dirty="0" err="1"/>
              <a:t>declare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65739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78000" y="2536253"/>
            <a:ext cx="10836000" cy="283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82" tIns="47892" rIns="95782" bIns="47892">
            <a:spAutoFit/>
          </a:bodyPr>
          <a:lstStyle/>
          <a:p>
            <a:pPr marL="216000" indent="-216000" algn="just" defTabSz="866775">
              <a:spcAft>
                <a:spcPts val="600"/>
              </a:spcAft>
              <a:buFont typeface="Arial" charset="0"/>
              <a:buChar char="•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 During chronic HBV infection, many carriers seroconvert from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to anti-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HBe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, with transition to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-negative infection. However, some carriers continue active viral replication and liver disease (</a:t>
            </a:r>
            <a:r>
              <a:rPr lang="en-GB" sz="2400" dirty="0" err="1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HBeAg</a:t>
            </a:r>
            <a:r>
              <a:rPr lang="en-GB" sz="24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 negative chronic hepatitis B);</a:t>
            </a:r>
          </a:p>
          <a:p>
            <a:pPr marL="216000" indent="-216000" algn="just" defTabSz="866775">
              <a:spcAft>
                <a:spcPts val="600"/>
              </a:spcAft>
              <a:buFont typeface="Arial" charset="0"/>
              <a:buChar char="•"/>
            </a:pPr>
            <a:endParaRPr lang="en-GB" sz="2400" dirty="0">
              <a:latin typeface="Calibri" pitchFamily="34" charset="0"/>
              <a:ea typeface="ＭＳ Ｐゴシック" pitchFamily="-112" charset="-128"/>
              <a:cs typeface="Calibri" pitchFamily="34" charset="0"/>
            </a:endParaRPr>
          </a:p>
          <a:p>
            <a:pPr marL="216000" indent="-216000" algn="just" defTabSz="866775">
              <a:spcAft>
                <a:spcPts val="600"/>
              </a:spcAft>
              <a:buFont typeface="Arial" charset="0"/>
              <a:buChar char="•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 The relationship between mutations in the Basic Core Promoter (BCP), pre-Core (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pC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), and Core (C) regions of the hepatitis B virus (HBV) and clinical outcomes in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-negative/anti-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HBe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-positive carriers remains unclear.</a:t>
            </a:r>
            <a:endParaRPr lang="en-GB" sz="2400" dirty="0">
              <a:latin typeface="Calibri" pitchFamily="34" charset="0"/>
              <a:ea typeface="ＭＳ Ｐゴシック" pitchFamily="-112" charset="-128"/>
              <a:cs typeface="Calibri" pitchFamily="34" charset="0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D428E2DF-AE0B-0B14-8E03-E9337BA7E01D}"/>
              </a:ext>
            </a:extLst>
          </p:cNvPr>
          <p:cNvSpPr txBox="1">
            <a:spLocks/>
          </p:cNvSpPr>
          <p:nvPr/>
        </p:nvSpPr>
        <p:spPr>
          <a:xfrm>
            <a:off x="562535" y="1485816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82000" y="1160383"/>
            <a:ext cx="11628000" cy="52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82" tIns="47892" rIns="95782" bIns="47892">
            <a:spAutoFit/>
          </a:bodyPr>
          <a:lstStyle/>
          <a:p>
            <a:pPr algn="ctr" defTabSz="957263">
              <a:defRPr/>
            </a:pPr>
            <a:r>
              <a:rPr lang="it-IT" sz="2800" b="1" dirty="0" err="1">
                <a:solidFill>
                  <a:srgbClr val="205E75"/>
                </a:solidFill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Pre-Core</a:t>
            </a:r>
            <a:r>
              <a:rPr lang="it-IT" sz="2800" b="1" dirty="0">
                <a:solidFill>
                  <a:srgbClr val="205E75"/>
                </a:solidFill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/</a:t>
            </a:r>
            <a:r>
              <a:rPr lang="it-IT" sz="2800" b="1" dirty="0" err="1">
                <a:solidFill>
                  <a:srgbClr val="205E75"/>
                </a:solidFill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Core</a:t>
            </a:r>
            <a:r>
              <a:rPr lang="it-IT" sz="2800" b="1" dirty="0">
                <a:solidFill>
                  <a:srgbClr val="205E75"/>
                </a:solidFill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 Gene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438151" y="1853895"/>
            <a:ext cx="6336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The Pre-Core/Core gene contains two translation start codons (ATG), 28 codons apart.</a:t>
            </a:r>
          </a:p>
          <a:p>
            <a:pPr marL="342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The Pre-Core/Core gene encodes two proteins: 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                   -  e Antigen (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                   -  Core Antigen (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HBcAg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or core protein)</a:t>
            </a:r>
          </a:p>
          <a:p>
            <a:pPr marL="342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The Basic Core Promoter (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BCP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) modulates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 expression at  transcriptional level.</a:t>
            </a:r>
          </a:p>
          <a:p>
            <a:pPr marL="3420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The Core protein plays a crucial role in: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                    - the assembly of the viral capsid;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                    - binding and packaging the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pregenomic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RNA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                    - recruiting the viral polymerase</a:t>
            </a:r>
          </a:p>
        </p:txBody>
      </p:sp>
      <p:sp>
        <p:nvSpPr>
          <p:cNvPr id="76" name="Freccia a destra 75"/>
          <p:cNvSpPr>
            <a:spLocks/>
          </p:cNvSpPr>
          <p:nvPr/>
        </p:nvSpPr>
        <p:spPr>
          <a:xfrm>
            <a:off x="10155869" y="3693100"/>
            <a:ext cx="1636456" cy="10440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77" name="Rettangolo 76"/>
          <p:cNvSpPr/>
          <p:nvPr/>
        </p:nvSpPr>
        <p:spPr>
          <a:xfrm>
            <a:off x="6844344" y="3944076"/>
            <a:ext cx="1636456" cy="540000"/>
          </a:xfrm>
          <a:prstGeom prst="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78" name="Rettangolo 77"/>
          <p:cNvSpPr/>
          <p:nvPr/>
        </p:nvSpPr>
        <p:spPr>
          <a:xfrm>
            <a:off x="8500110" y="3945663"/>
            <a:ext cx="1636457" cy="540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79" name="CasellaDiTesto 6"/>
          <p:cNvSpPr txBox="1">
            <a:spLocks noChangeArrowheads="1"/>
          </p:cNvSpPr>
          <p:nvPr/>
        </p:nvSpPr>
        <p:spPr bwMode="auto">
          <a:xfrm>
            <a:off x="7286607" y="3931376"/>
            <a:ext cx="45005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/>
              <a:t>BCP               </a:t>
            </a:r>
            <a:r>
              <a:rPr lang="it-IT" b="1" dirty="0" err="1"/>
              <a:t>Pre-core</a:t>
            </a:r>
            <a:r>
              <a:rPr lang="it-IT" b="1" dirty="0"/>
              <a:t>              </a:t>
            </a:r>
            <a:r>
              <a:rPr lang="it-IT" b="1" dirty="0" err="1"/>
              <a:t>Core</a:t>
            </a:r>
            <a:r>
              <a:rPr lang="it-IT" b="1" dirty="0"/>
              <a:t>                                          </a:t>
            </a:r>
          </a:p>
        </p:txBody>
      </p:sp>
      <p:grpSp>
        <p:nvGrpSpPr>
          <p:cNvPr id="80" name="Gruppo 79"/>
          <p:cNvGrpSpPr/>
          <p:nvPr/>
        </p:nvGrpSpPr>
        <p:grpSpPr>
          <a:xfrm>
            <a:off x="8501053" y="3623599"/>
            <a:ext cx="643736" cy="143670"/>
            <a:chOff x="3713950" y="1214422"/>
            <a:chExt cx="643736" cy="143670"/>
          </a:xfrm>
        </p:grpSpPr>
        <p:cxnSp>
          <p:nvCxnSpPr>
            <p:cNvPr id="81" name="Connettore 2 80"/>
            <p:cNvCxnSpPr/>
            <p:nvPr/>
          </p:nvCxnSpPr>
          <p:spPr>
            <a:xfrm>
              <a:off x="3714744" y="1214422"/>
              <a:ext cx="64294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ttore 1 81"/>
            <p:cNvCxnSpPr/>
            <p:nvPr/>
          </p:nvCxnSpPr>
          <p:spPr>
            <a:xfrm rot="5400000">
              <a:off x="3643306" y="1285860"/>
              <a:ext cx="142876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CasellaDiTesto 82"/>
          <p:cNvSpPr txBox="1"/>
          <p:nvPr/>
        </p:nvSpPr>
        <p:spPr>
          <a:xfrm>
            <a:off x="8286739" y="3695037"/>
            <a:ext cx="857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/>
              <a:t>ATG</a:t>
            </a:r>
          </a:p>
        </p:txBody>
      </p:sp>
      <p:sp>
        <p:nvSpPr>
          <p:cNvPr id="84" name="CasellaDiTesto 83"/>
          <p:cNvSpPr txBox="1"/>
          <p:nvPr/>
        </p:nvSpPr>
        <p:spPr>
          <a:xfrm>
            <a:off x="6924655" y="4195103"/>
            <a:ext cx="471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(1742-1849 </a:t>
            </a:r>
            <a:r>
              <a:rPr lang="it-IT" sz="1400" dirty="0" err="1"/>
              <a:t>bp</a:t>
            </a:r>
            <a:r>
              <a:rPr lang="it-IT" sz="1400" dirty="0"/>
              <a:t>)         (1814-1900 </a:t>
            </a:r>
            <a:r>
              <a:rPr lang="it-IT" sz="1400" dirty="0" err="1"/>
              <a:t>bp</a:t>
            </a:r>
            <a:r>
              <a:rPr lang="it-IT" sz="1400" dirty="0"/>
              <a:t>)       (1901-2453 </a:t>
            </a:r>
            <a:r>
              <a:rPr lang="it-IT" sz="1400" dirty="0" err="1"/>
              <a:t>bp</a:t>
            </a:r>
            <a:r>
              <a:rPr lang="it-IT" sz="1400" dirty="0"/>
              <a:t>) </a:t>
            </a:r>
          </a:p>
        </p:txBody>
      </p:sp>
      <p:grpSp>
        <p:nvGrpSpPr>
          <p:cNvPr id="85" name="Gruppo 84"/>
          <p:cNvGrpSpPr/>
          <p:nvPr/>
        </p:nvGrpSpPr>
        <p:grpSpPr>
          <a:xfrm>
            <a:off x="10143333" y="3623599"/>
            <a:ext cx="643736" cy="143670"/>
            <a:chOff x="3713950" y="1214422"/>
            <a:chExt cx="643736" cy="143670"/>
          </a:xfrm>
        </p:grpSpPr>
        <p:cxnSp>
          <p:nvCxnSpPr>
            <p:cNvPr id="86" name="Connettore 2 85"/>
            <p:cNvCxnSpPr/>
            <p:nvPr/>
          </p:nvCxnSpPr>
          <p:spPr>
            <a:xfrm>
              <a:off x="3714744" y="1214422"/>
              <a:ext cx="64294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ttore 1 86"/>
            <p:cNvCxnSpPr/>
            <p:nvPr/>
          </p:nvCxnSpPr>
          <p:spPr>
            <a:xfrm rot="5400000">
              <a:off x="3643306" y="1285860"/>
              <a:ext cx="142876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CasellaDiTesto 87"/>
          <p:cNvSpPr txBox="1"/>
          <p:nvPr/>
        </p:nvSpPr>
        <p:spPr>
          <a:xfrm>
            <a:off x="9929019" y="3695037"/>
            <a:ext cx="857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/>
              <a:t>ATG</a:t>
            </a:r>
          </a:p>
        </p:txBody>
      </p:sp>
      <p:sp>
        <p:nvSpPr>
          <p:cNvPr id="89" name="CasellaDiTesto 88"/>
          <p:cNvSpPr txBox="1"/>
          <p:nvPr/>
        </p:nvSpPr>
        <p:spPr>
          <a:xfrm>
            <a:off x="8429615" y="327890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>
                <a:solidFill>
                  <a:srgbClr val="0000FF"/>
                </a:solidFill>
              </a:rPr>
              <a:t>HBeAg</a:t>
            </a:r>
            <a:r>
              <a:rPr lang="it-IT" b="1" dirty="0">
                <a:solidFill>
                  <a:srgbClr val="0000FF"/>
                </a:solidFill>
              </a:rPr>
              <a:t> </a:t>
            </a:r>
            <a:r>
              <a:rPr lang="it-IT" b="1" dirty="0"/>
              <a:t>   </a:t>
            </a:r>
            <a:r>
              <a:rPr lang="it-IT" dirty="0"/>
              <a:t> </a:t>
            </a:r>
          </a:p>
        </p:txBody>
      </p:sp>
      <p:sp>
        <p:nvSpPr>
          <p:cNvPr id="90" name="CasellaDiTesto 89"/>
          <p:cNvSpPr txBox="1"/>
          <p:nvPr/>
        </p:nvSpPr>
        <p:spPr>
          <a:xfrm>
            <a:off x="10072689" y="327890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>
                <a:solidFill>
                  <a:srgbClr val="FF0000"/>
                </a:solidFill>
              </a:rPr>
              <a:t>HBcAg</a:t>
            </a:r>
            <a:r>
              <a:rPr lang="it-IT" b="1" dirty="0"/>
              <a:t>    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52000" y="972000"/>
            <a:ext cx="11628000" cy="52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82" tIns="47892" rIns="95782" bIns="47892">
            <a:spAutoFit/>
          </a:bodyPr>
          <a:lstStyle/>
          <a:p>
            <a:pPr algn="ctr" defTabSz="957263">
              <a:defRPr/>
            </a:pPr>
            <a:r>
              <a:rPr lang="it-IT" sz="2800" b="1" dirty="0" err="1">
                <a:solidFill>
                  <a:srgbClr val="205E75"/>
                </a:solidFill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Pre-Core</a:t>
            </a:r>
            <a:r>
              <a:rPr lang="it-IT" sz="2800" b="1" dirty="0">
                <a:solidFill>
                  <a:srgbClr val="205E75"/>
                </a:solidFill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/</a:t>
            </a:r>
            <a:r>
              <a:rPr lang="it-IT" sz="2800" b="1" dirty="0" err="1">
                <a:solidFill>
                  <a:srgbClr val="205E75"/>
                </a:solidFill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Core</a:t>
            </a:r>
            <a:r>
              <a:rPr lang="it-IT" sz="2800" b="1" dirty="0">
                <a:solidFill>
                  <a:srgbClr val="205E75"/>
                </a:solidFill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 Gene </a:t>
            </a:r>
            <a:r>
              <a:rPr lang="it-IT" sz="2800" b="1" dirty="0" err="1">
                <a:solidFill>
                  <a:srgbClr val="205E75"/>
                </a:solidFill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Variants</a:t>
            </a:r>
            <a:endParaRPr lang="it-IT" sz="2800" b="1" dirty="0">
              <a:solidFill>
                <a:srgbClr val="205E75"/>
              </a:solidFill>
              <a:latin typeface="Calibri" pitchFamily="34" charset="0"/>
              <a:ea typeface="ＭＳ Ｐゴシック" pitchFamily="-112" charset="-128"/>
              <a:cs typeface="Calibri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315675" y="2045250"/>
            <a:ext cx="5400000" cy="198823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it-IT" sz="2000" b="1" dirty="0">
                <a:latin typeface="Calibri" pitchFamily="34" charset="0"/>
                <a:cs typeface="Calibri" pitchFamily="34" charset="0"/>
              </a:rPr>
              <a:t>BCP (1742-1849bp) </a:t>
            </a:r>
          </a:p>
          <a:p>
            <a:pPr>
              <a:lnSpc>
                <a:spcPct val="120000"/>
              </a:lnSpc>
            </a:pPr>
            <a:r>
              <a:rPr lang="it-IT" sz="2000" b="1" dirty="0" err="1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Variants</a:t>
            </a:r>
            <a:r>
              <a:rPr lang="it-IT" sz="20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dirty="0" err="1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modulating</a:t>
            </a:r>
            <a:r>
              <a:rPr lang="it-IT" sz="20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dirty="0" err="1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HBeAg</a:t>
            </a:r>
            <a:r>
              <a:rPr lang="it-IT" sz="20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dirty="0" err="1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synthesis</a:t>
            </a:r>
            <a:r>
              <a:rPr lang="it-IT" sz="20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: </a:t>
            </a:r>
          </a:p>
          <a:p>
            <a:pPr>
              <a:lnSpc>
                <a:spcPct val="120000"/>
              </a:lnSpc>
            </a:pPr>
            <a:r>
              <a:rPr lang="it-IT" sz="2000" b="1" dirty="0">
                <a:latin typeface="Calibri" pitchFamily="34" charset="0"/>
                <a:cs typeface="Calibri" pitchFamily="34" charset="0"/>
              </a:rPr>
              <a:t>A1762T, G1764A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it-IT" sz="2000" dirty="0">
                <a:latin typeface="Calibri" pitchFamily="34" charset="0"/>
                <a:cs typeface="Calibri" pitchFamily="34" charset="0"/>
              </a:rPr>
              <a:t>Down </a:t>
            </a:r>
            <a:r>
              <a:rPr lang="it-IT" sz="2000" dirty="0" err="1">
                <a:latin typeface="Calibri" pitchFamily="34" charset="0"/>
                <a:cs typeface="Calibri" pitchFamily="34" charset="0"/>
              </a:rPr>
              <a:t>regulation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dirty="0" err="1">
                <a:latin typeface="Calibri" pitchFamily="34" charset="0"/>
                <a:cs typeface="Calibri" pitchFamily="34" charset="0"/>
              </a:rPr>
              <a:t>of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dirty="0" err="1">
                <a:latin typeface="Calibri" pitchFamily="34" charset="0"/>
                <a:cs typeface="Calibri" pitchFamily="34" charset="0"/>
              </a:rPr>
              <a:t>secretion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it-IT" sz="2000" dirty="0" err="1">
                <a:latin typeface="Calibri" pitchFamily="34" charset="0"/>
                <a:cs typeface="Calibri" pitchFamily="34" charset="0"/>
              </a:rPr>
              <a:t>Increase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dirty="0" err="1">
                <a:latin typeface="Calibri" pitchFamily="34" charset="0"/>
                <a:cs typeface="Calibri" pitchFamily="34" charset="0"/>
              </a:rPr>
              <a:t>of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dirty="0" err="1">
                <a:latin typeface="Calibri" pitchFamily="34" charset="0"/>
                <a:cs typeface="Calibri" pitchFamily="34" charset="0"/>
              </a:rPr>
              <a:t>viral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dirty="0" err="1">
                <a:latin typeface="Calibri" pitchFamily="34" charset="0"/>
                <a:cs typeface="Calibri" pitchFamily="34" charset="0"/>
              </a:rPr>
              <a:t>replication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295275" y="4085098"/>
            <a:ext cx="5436000" cy="2628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it-IT" sz="2000" b="1" dirty="0" err="1">
                <a:latin typeface="Calibri" pitchFamily="34" charset="0"/>
                <a:cs typeface="Calibri" pitchFamily="34" charset="0"/>
              </a:rPr>
              <a:t>Pre-Core</a:t>
            </a:r>
            <a:r>
              <a:rPr lang="it-IT" sz="2000" b="1" dirty="0">
                <a:latin typeface="Calibri" pitchFamily="34" charset="0"/>
                <a:cs typeface="Calibri" pitchFamily="34" charset="0"/>
              </a:rPr>
              <a:t> (1814-1900 </a:t>
            </a:r>
            <a:r>
              <a:rPr lang="it-IT" sz="2000" b="1" dirty="0" err="1">
                <a:latin typeface="Calibri" pitchFamily="34" charset="0"/>
                <a:cs typeface="Calibri" pitchFamily="34" charset="0"/>
              </a:rPr>
              <a:t>bp</a:t>
            </a:r>
            <a:r>
              <a:rPr lang="it-IT" sz="2000" b="1" dirty="0"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it-IT" sz="2000" b="1" i="1" dirty="0" err="1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Variants</a:t>
            </a:r>
            <a:r>
              <a:rPr lang="it-IT" sz="2000" b="1" i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i="1" dirty="0" err="1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blocking</a:t>
            </a:r>
            <a:r>
              <a:rPr lang="it-IT" sz="2000" b="1" i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i="1" dirty="0" err="1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HBeAg</a:t>
            </a:r>
            <a:r>
              <a:rPr lang="it-IT" sz="2000" b="1" i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i="1" dirty="0" err="1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synthesis</a:t>
            </a:r>
            <a:r>
              <a:rPr lang="it-IT" sz="2000" b="1" i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it-IT" sz="2000" dirty="0" err="1">
                <a:latin typeface="Calibri" pitchFamily="34" charset="0"/>
                <a:cs typeface="Calibri" pitchFamily="34" charset="0"/>
              </a:rPr>
              <a:t>affecting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dirty="0" err="1">
                <a:latin typeface="Calibri" pitchFamily="34" charset="0"/>
                <a:cs typeface="Calibri" pitchFamily="34" charset="0"/>
              </a:rPr>
              <a:t>pre-Core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dirty="0" err="1">
                <a:latin typeface="Calibri" pitchFamily="34" charset="0"/>
                <a:cs typeface="Calibri" pitchFamily="34" charset="0"/>
              </a:rPr>
              <a:t>Initiation</a:t>
            </a:r>
            <a:r>
              <a:rPr lang="it-IT" sz="2000" dirty="0">
                <a:latin typeface="Calibri" pitchFamily="34" charset="0"/>
                <a:cs typeface="Calibri" pitchFamily="34" charset="0"/>
              </a:rPr>
              <a:t> Codon (PIC)</a:t>
            </a:r>
            <a:r>
              <a:rPr lang="it-IT" sz="2000" b="1" dirty="0">
                <a:latin typeface="Calibri" pitchFamily="34" charset="0"/>
                <a:cs typeface="Calibri" pitchFamily="34" charset="0"/>
              </a:rPr>
              <a:t>: </a:t>
            </a:r>
          </a:p>
          <a:p>
            <a:pPr>
              <a:lnSpc>
                <a:spcPct val="120000"/>
              </a:lnSpc>
            </a:pPr>
            <a:r>
              <a:rPr lang="it-IT" sz="2000" b="1" dirty="0">
                <a:latin typeface="Calibri" pitchFamily="34" charset="0"/>
                <a:cs typeface="Calibri" pitchFamily="34" charset="0"/>
              </a:rPr>
              <a:t>A1814C-T1815C-G1816T</a:t>
            </a:r>
            <a:endParaRPr lang="it-IT" sz="2000" b="1" i="1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introducing a premature stop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codon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: </a:t>
            </a:r>
          </a:p>
          <a:p>
            <a:pPr>
              <a:lnSpc>
                <a:spcPct val="120000"/>
              </a:lnSpc>
            </a:pPr>
            <a:r>
              <a:rPr lang="it-IT" sz="2000" b="1" dirty="0">
                <a:latin typeface="Calibri" pitchFamily="34" charset="0"/>
                <a:cs typeface="Calibri" pitchFamily="34" charset="0"/>
              </a:rPr>
              <a:t>C1817T; DelT1839; InsG1839; A1874T; G1896A; G1897A; </a:t>
            </a:r>
            <a:r>
              <a:rPr lang="it-IT" sz="2000" b="1" dirty="0" err="1">
                <a:latin typeface="Calibri" pitchFamily="34" charset="0"/>
                <a:cs typeface="Calibri" pitchFamily="34" charset="0"/>
              </a:rPr>
              <a:t>Ins</a:t>
            </a:r>
            <a:r>
              <a:rPr lang="it-IT" sz="2000" b="1" dirty="0">
                <a:latin typeface="Calibri" pitchFamily="34" charset="0"/>
                <a:cs typeface="Calibri" pitchFamily="34" charset="0"/>
              </a:rPr>
              <a:t> A1901</a:t>
            </a:r>
            <a:r>
              <a:rPr lang="it-IT" sz="2000" b="1" i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it-IT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95275" y="1543050"/>
            <a:ext cx="5343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u="sng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Variants</a:t>
            </a:r>
            <a:r>
              <a:rPr lang="it-IT" sz="2000" b="1" u="sng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u="sng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affecting</a:t>
            </a:r>
            <a:r>
              <a:rPr lang="it-IT" sz="2000" b="1" u="sng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u="sng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HBeAg</a:t>
            </a:r>
            <a:endParaRPr lang="it-IT" sz="2000" b="1" u="sng" dirty="0">
              <a:solidFill>
                <a:srgbClr val="205E7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7890790" y="1544400"/>
            <a:ext cx="2794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b="1" u="sng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Variants</a:t>
            </a:r>
            <a:r>
              <a:rPr lang="it-IT" sz="2000" b="1" u="sng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u="sng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affecting</a:t>
            </a:r>
            <a:r>
              <a:rPr lang="it-IT" sz="2000" b="1" u="sng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2000" b="1" u="sng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HBcAg</a:t>
            </a:r>
            <a:endParaRPr lang="it-IT" sz="2000" b="1" u="sng" dirty="0">
              <a:solidFill>
                <a:srgbClr val="205E7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6419820" y="2046450"/>
            <a:ext cx="5400000" cy="150810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Core</a:t>
            </a:r>
            <a:r>
              <a:rPr lang="it-IT" sz="2000" b="1" dirty="0">
                <a:latin typeface="Calibri" panose="020F0502020204030204" pitchFamily="34" charset="0"/>
                <a:cs typeface="Calibri" panose="020F0502020204030204" pitchFamily="34" charset="0"/>
              </a:rPr>
              <a:t> (1901-2453 </a:t>
            </a:r>
            <a:r>
              <a:rPr lang="it-IT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bp</a:t>
            </a:r>
            <a:r>
              <a:rPr lang="it-IT" sz="20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it-IT" b="1" dirty="0" err="1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Variants</a:t>
            </a:r>
            <a:r>
              <a:rPr lang="it-IT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it-IT" b="1" dirty="0">
                <a:solidFill>
                  <a:srgbClr val="FF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P5, T12, </a:t>
            </a:r>
            <a:r>
              <a:rPr lang="it-IT" b="1" dirty="0">
                <a:solidFill>
                  <a:srgbClr val="558ED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S17, F18, 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FF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F23,</a:t>
            </a:r>
            <a:r>
              <a:rPr lang="it-IT" b="1" dirty="0">
                <a:solidFill>
                  <a:srgbClr val="66FF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F24,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FF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E40, </a:t>
            </a:r>
            <a:r>
              <a:rPr lang="it-IT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L42, </a:t>
            </a:r>
            <a:r>
              <a:rPr lang="it-IT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L60, </a:t>
            </a:r>
            <a:r>
              <a:rPr lang="it-IT" b="1" dirty="0">
                <a:solidFill>
                  <a:srgbClr val="FF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E64,</a:t>
            </a:r>
            <a:r>
              <a:rPr lang="it-IT" b="1" dirty="0">
                <a:solidFill>
                  <a:srgbClr val="66FF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E77, </a:t>
            </a:r>
            <a:r>
              <a:rPr lang="it-IT" b="1" dirty="0">
                <a:solidFill>
                  <a:srgbClr val="FF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A80, </a:t>
            </a:r>
            <a:r>
              <a:rPr lang="it-IT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S87,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V91,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558ED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L95, K96, I97, </a:t>
            </a:r>
            <a:r>
              <a:rPr lang="it-IT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L116,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558ED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F122, </a:t>
            </a:r>
            <a:r>
              <a:rPr lang="it-IT" b="1" dirty="0">
                <a:solidFill>
                  <a:srgbClr val="FF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V124, </a:t>
            </a:r>
            <a:r>
              <a:rPr lang="it-IT" b="1" dirty="0">
                <a:solidFill>
                  <a:srgbClr val="558ED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I126, R127, </a:t>
            </a:r>
            <a:r>
              <a:rPr lang="it-IT" b="1" dirty="0">
                <a:solidFill>
                  <a:srgbClr val="99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P130,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558ED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N136, A137, I139,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T147C, </a:t>
            </a:r>
            <a:r>
              <a:rPr lang="it-IT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S180, </a:t>
            </a:r>
            <a:r>
              <a:rPr lang="it-IT" b="1" dirty="0">
                <a:solidFill>
                  <a:srgbClr val="99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CTL </a:t>
            </a:r>
            <a:r>
              <a:rPr lang="it-IT" b="1" dirty="0" err="1">
                <a:solidFill>
                  <a:srgbClr val="99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epitopes</a:t>
            </a:r>
            <a:r>
              <a:rPr lang="it-IT" b="1" dirty="0">
                <a:solidFill>
                  <a:srgbClr val="99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B/T </a:t>
            </a:r>
            <a:r>
              <a:rPr lang="it-IT" b="1" dirty="0" err="1">
                <a:solidFill>
                  <a:srgbClr val="99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cell</a:t>
            </a:r>
            <a:r>
              <a:rPr lang="it-IT" b="1" dirty="0">
                <a:solidFill>
                  <a:srgbClr val="99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solidFill>
                  <a:srgbClr val="99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epitopes</a:t>
            </a:r>
            <a:r>
              <a:rPr lang="it-IT" b="1" dirty="0">
                <a:solidFill>
                  <a:srgbClr val="99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CTD </a:t>
            </a:r>
            <a:r>
              <a:rPr lang="it-IT" b="1" dirty="0" err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mutations</a:t>
            </a:r>
            <a:endParaRPr lang="it-IT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3675" y="3976688"/>
            <a:ext cx="51435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Rettangolo 23"/>
          <p:cNvSpPr/>
          <p:nvPr/>
        </p:nvSpPr>
        <p:spPr>
          <a:xfrm>
            <a:off x="6372000" y="1546050"/>
            <a:ext cx="5508000" cy="3672000"/>
          </a:xfrm>
          <a:prstGeom prst="rect">
            <a:avLst/>
          </a:prstGeom>
          <a:noFill/>
          <a:ln w="222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Rettangolo 28"/>
          <p:cNvSpPr/>
          <p:nvPr/>
        </p:nvSpPr>
        <p:spPr>
          <a:xfrm>
            <a:off x="252000" y="1544775"/>
            <a:ext cx="5544000" cy="5220000"/>
          </a:xfrm>
          <a:prstGeom prst="rect">
            <a:avLst/>
          </a:prstGeom>
          <a:noFill/>
          <a:ln w="222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02342" y="2192144"/>
            <a:ext cx="10908000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To characterize the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Basic Core Promoter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(BCP),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Pre-Core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pC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) and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Core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regions in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negative/anti-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HBe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positive carriers;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itchFamily="34" charset="0"/>
                <a:cs typeface="Calibri" pitchFamily="34" charset="0"/>
              </a:rPr>
              <a:t>To correlate the different mutational patterns with clinical profiles and viral biomarkers.</a:t>
            </a:r>
            <a:endParaRPr lang="it-IT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3"/>
          <p:cNvSpPr txBox="1">
            <a:spLocks noChangeArrowheads="1"/>
          </p:cNvSpPr>
          <p:nvPr/>
        </p:nvSpPr>
        <p:spPr bwMode="auto">
          <a:xfrm>
            <a:off x="348847" y="972000"/>
            <a:ext cx="11700000" cy="59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/>
              <a:t> </a:t>
            </a:r>
            <a:r>
              <a:rPr 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Aims</a:t>
            </a: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2B6F9BA-0C69-DCD0-4D28-28DCE79358BD}"/>
              </a:ext>
            </a:extLst>
          </p:cNvPr>
          <p:cNvSpPr txBox="1">
            <a:spLocks/>
          </p:cNvSpPr>
          <p:nvPr/>
        </p:nvSpPr>
        <p:spPr>
          <a:xfrm>
            <a:off x="3058161" y="1016670"/>
            <a:ext cx="6075678" cy="662781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4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Population</a:t>
            </a:r>
            <a:endParaRPr lang="it-IT" sz="24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Freccia giù 7">
            <a:extLst>
              <a:ext uri="{FF2B5EF4-FFF2-40B4-BE49-F238E27FC236}">
                <a16:creationId xmlns:a16="http://schemas.microsoft.com/office/drawing/2014/main" id="{B5394CE9-8815-7AD4-1EFB-8A59514E1E8D}"/>
              </a:ext>
            </a:extLst>
          </p:cNvPr>
          <p:cNvSpPr/>
          <p:nvPr/>
        </p:nvSpPr>
        <p:spPr>
          <a:xfrm rot="2250806">
            <a:off x="3094763" y="2075519"/>
            <a:ext cx="262758" cy="460714"/>
          </a:xfrm>
          <a:prstGeom prst="downArrow">
            <a:avLst>
              <a:gd name="adj1" fmla="val 50000"/>
              <a:gd name="adj2" fmla="val 62000"/>
            </a:avLst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giù 8">
            <a:extLst>
              <a:ext uri="{FF2B5EF4-FFF2-40B4-BE49-F238E27FC236}">
                <a16:creationId xmlns:a16="http://schemas.microsoft.com/office/drawing/2014/main" id="{7F539CFD-C7BD-8EBC-CB28-6072F5A46284}"/>
              </a:ext>
            </a:extLst>
          </p:cNvPr>
          <p:cNvSpPr/>
          <p:nvPr/>
        </p:nvSpPr>
        <p:spPr>
          <a:xfrm rot="18982830">
            <a:off x="8844019" y="2061210"/>
            <a:ext cx="262758" cy="460714"/>
          </a:xfrm>
          <a:prstGeom prst="downArrow">
            <a:avLst>
              <a:gd name="adj1" fmla="val 50000"/>
              <a:gd name="adj2" fmla="val 62000"/>
            </a:avLst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C2080CF5-1588-1B7B-6D76-FBAD555F0413}"/>
              </a:ext>
            </a:extLst>
          </p:cNvPr>
          <p:cNvSpPr/>
          <p:nvPr/>
        </p:nvSpPr>
        <p:spPr>
          <a:xfrm>
            <a:off x="3381213" y="1489572"/>
            <a:ext cx="5429573" cy="525451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428 </a:t>
            </a:r>
            <a:r>
              <a:rPr lang="it-IT" sz="2400" b="1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HBeAg</a:t>
            </a:r>
            <a:r>
              <a:rPr lang="it-IT" sz="24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Neg</a:t>
            </a:r>
            <a:r>
              <a:rPr lang="it-IT" sz="24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/Anti-</a:t>
            </a:r>
            <a:r>
              <a:rPr lang="it-IT" sz="2400" b="1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HbeAg</a:t>
            </a:r>
            <a:r>
              <a:rPr lang="it-IT" sz="24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</a:t>
            </a:r>
            <a:r>
              <a:rPr lang="it-IT" sz="24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patients</a:t>
            </a:r>
            <a:endParaRPr lang="it-IT" sz="2400" b="1" dirty="0">
              <a:solidFill>
                <a:srgbClr val="28282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FC16FD9F-CA2A-56A9-4881-4BC4E015C8B0}"/>
              </a:ext>
            </a:extLst>
          </p:cNvPr>
          <p:cNvSpPr/>
          <p:nvPr/>
        </p:nvSpPr>
        <p:spPr>
          <a:xfrm>
            <a:off x="157162" y="2606435"/>
            <a:ext cx="5429573" cy="2013376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187 </a:t>
            </a:r>
            <a:r>
              <a:rPr kumimoji="0" lang="it-IT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HBeAg</a:t>
            </a:r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-Negative-</a:t>
            </a:r>
            <a:r>
              <a:rPr kumimoji="0" lang="it-IT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Chronic</a:t>
            </a:r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HBV </a:t>
            </a:r>
            <a:r>
              <a:rPr kumimoji="0" lang="it-IT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Infection</a:t>
            </a:r>
            <a:endParaRPr kumimoji="0" lang="it-IT" sz="2200" b="1" i="0" u="none" strike="noStrike" kern="1200" cap="none" spc="0" normalizeH="0" baseline="0" noProof="0" dirty="0">
              <a:ln>
                <a:noFill/>
              </a:ln>
              <a:solidFill>
                <a:srgbClr val="205E75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2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without</a:t>
            </a: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</a:t>
            </a: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2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Liver</a:t>
            </a: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Disease</a:t>
            </a: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0" lang="it-IT" sz="2200" b="1" i="0" u="none" strike="noStrike" kern="1200" cap="none" spc="0" normalizeH="0" baseline="0" noProof="0" dirty="0">
              <a:ln>
                <a:noFill/>
              </a:ln>
              <a:solidFill>
                <a:srgbClr val="205E75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ENI (</a:t>
            </a:r>
            <a:r>
              <a:rPr kumimoji="0" lang="it-IT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</a:t>
            </a: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=124): </a:t>
            </a:r>
            <a:r>
              <a:rPr kumimoji="0" lang="it-IT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HBV DNA ≤ 2,000 IU/</a:t>
            </a:r>
            <a:r>
              <a:rPr kumimoji="0" lang="it-IT" sz="2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mL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 ALT 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persistently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normal</a:t>
            </a:r>
            <a:endParaRPr lang="it-IT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it-IT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GZ (</a:t>
            </a:r>
            <a:r>
              <a:rPr lang="it-IT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=63): 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HBV DNA ≤ 20,000 IU/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 ALT 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persistently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normal</a:t>
            </a:r>
            <a:endParaRPr kumimoji="0" lang="it-IT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C3512314-C875-F7AA-4245-7E2054F9C754}"/>
              </a:ext>
            </a:extLst>
          </p:cNvPr>
          <p:cNvSpPr/>
          <p:nvPr/>
        </p:nvSpPr>
        <p:spPr>
          <a:xfrm>
            <a:off x="1057457" y="5232656"/>
            <a:ext cx="10077084" cy="1289772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t"/>
          <a:lstStyle/>
          <a:p>
            <a:pPr>
              <a:defRPr/>
            </a:pPr>
            <a:r>
              <a:rPr lang="it-IT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BCP, </a:t>
            </a:r>
            <a:r>
              <a:rPr lang="it-IT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</a:t>
            </a:r>
            <a:r>
              <a:rPr lang="it-IT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-Core/Core: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characterization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sequencing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on baseline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serum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samples (ABI Prism 3100); </a:t>
            </a:r>
            <a:r>
              <a:rPr lang="it-IT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HBsAg</a:t>
            </a:r>
            <a:r>
              <a:rPr lang="it-IT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by Architect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HBsAg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assay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dynamic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range 0.05-250.0 IU/ml); </a:t>
            </a:r>
          </a:p>
          <a:p>
            <a:pPr lvl="0">
              <a:defRPr/>
            </a:pPr>
            <a:r>
              <a:rPr lang="it-IT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HBV-DNA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COBAS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TaqMan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assay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sensitivity 6 IU/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dynamic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range 6.0-1.70 x 108 IU/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;</a:t>
            </a:r>
          </a:p>
          <a:p>
            <a:pPr lvl="0">
              <a:defRPr/>
            </a:pPr>
            <a:r>
              <a:rPr lang="it-IT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HBcrAg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Lumipulse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HBcrAg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assay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LOD 2.0 Log U/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dynamic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range 3.0-7.0 Log U/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0">
              <a:defRPr/>
            </a:pPr>
            <a:endParaRPr lang="it-IT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defRPr/>
            </a:pPr>
            <a:endParaRPr lang="it-IT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defRPr/>
            </a:pPr>
            <a:endParaRPr kumimoji="0" lang="it-IT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FA342D65-2DF8-BD7A-49D2-CBE14EF81E6F}"/>
              </a:ext>
            </a:extLst>
          </p:cNvPr>
          <p:cNvSpPr/>
          <p:nvPr/>
        </p:nvSpPr>
        <p:spPr>
          <a:xfrm>
            <a:off x="6605265" y="2616141"/>
            <a:ext cx="5429573" cy="2013376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241</a:t>
            </a:r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it-IT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HBeAg</a:t>
            </a:r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-Negative-</a:t>
            </a:r>
            <a:r>
              <a:rPr kumimoji="0" lang="it-IT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Chronic</a:t>
            </a:r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it-IT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Hepatitis</a:t>
            </a:r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B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(with </a:t>
            </a:r>
            <a:r>
              <a:rPr lang="it-IT" sz="2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</a:t>
            </a: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2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Liver</a:t>
            </a: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Disease</a:t>
            </a: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0" lang="it-IT" sz="2200" b="1" i="0" u="none" strike="noStrike" kern="1200" cap="none" spc="0" normalizeH="0" baseline="0" noProof="0" dirty="0">
              <a:ln>
                <a:noFill/>
              </a:ln>
              <a:solidFill>
                <a:srgbClr val="205E75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>
              <a:defRPr/>
            </a:pPr>
            <a:r>
              <a:rPr lang="it-IT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(</a:t>
            </a:r>
            <a:r>
              <a:rPr kumimoji="0" lang="it-IT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</a:t>
            </a: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=167): </a:t>
            </a:r>
            <a:r>
              <a:rPr kumimoji="0" lang="it-IT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HBV DNA ≥20,000 IU/</a:t>
            </a:r>
            <a:r>
              <a:rPr kumimoji="0" lang="it-IT" sz="20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mL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without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cirrhosis</a:t>
            </a:r>
            <a:endParaRPr lang="it-IT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it-IT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 (</a:t>
            </a:r>
            <a:r>
              <a:rPr lang="it-IT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=74): 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HBV DNA ≥20,000 IU/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mL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cirrhosis</a:t>
            </a:r>
            <a:endParaRPr kumimoji="0" lang="it-IT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6" name="Titolo 1">
            <a:extLst>
              <a:ext uri="{FF2B5EF4-FFF2-40B4-BE49-F238E27FC236}">
                <a16:creationId xmlns:a16="http://schemas.microsoft.com/office/drawing/2014/main" id="{5ECD8D3B-93D2-C4B2-74CD-B7C79E5A09D3}"/>
              </a:ext>
            </a:extLst>
          </p:cNvPr>
          <p:cNvSpPr txBox="1">
            <a:spLocks/>
          </p:cNvSpPr>
          <p:nvPr/>
        </p:nvSpPr>
        <p:spPr>
          <a:xfrm>
            <a:off x="3058161" y="4705647"/>
            <a:ext cx="6075678" cy="662781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2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Virologic</a:t>
            </a:r>
            <a:r>
              <a:rPr lang="it-IT" sz="2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Assessment</a:t>
            </a:r>
            <a:endParaRPr lang="it-IT" sz="22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66199" y="1191717"/>
            <a:ext cx="117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BCP/pre-Core characterization in 428 pts </a:t>
            </a:r>
            <a:r>
              <a:rPr lang="en-US" altLang="en-US" sz="2800" b="1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HBeAg</a:t>
            </a:r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negative/Anti-</a:t>
            </a:r>
            <a:r>
              <a:rPr lang="en-US" altLang="en-US" sz="2800" b="1" dirty="0" err="1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HBeAg</a:t>
            </a:r>
            <a:r>
              <a:rPr lang="en-US" altLang="en-US" sz="2800" b="1" dirty="0">
                <a:solidFill>
                  <a:srgbClr val="205E75"/>
                </a:solidFill>
                <a:latin typeface="Calibri" pitchFamily="34" charset="0"/>
                <a:cs typeface="Calibri" pitchFamily="34" charset="0"/>
              </a:rPr>
              <a:t> positive</a:t>
            </a:r>
            <a:endParaRPr lang="en-CA" altLang="en-US" sz="2800" b="1" dirty="0">
              <a:solidFill>
                <a:srgbClr val="205E75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4" y="2015667"/>
            <a:ext cx="7089798" cy="42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 Box 72"/>
          <p:cNvSpPr txBox="1">
            <a:spLocks noChangeArrowheads="1"/>
          </p:cNvSpPr>
          <p:nvPr/>
        </p:nvSpPr>
        <p:spPr bwMode="auto">
          <a:xfrm>
            <a:off x="7281635" y="2136260"/>
            <a:ext cx="4824000" cy="372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5782" tIns="47892" rIns="95782" bIns="47892">
            <a:spAutoFit/>
          </a:bodyPr>
          <a:lstStyle/>
          <a:p>
            <a:pPr marL="285750" indent="-285750" defTabSz="957263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Calibri" pitchFamily="34" charset="0"/>
                <a:cs typeface="Calibri" pitchFamily="34" charset="0"/>
              </a:rPr>
              <a:t>The prevalence of 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mutations at </a:t>
            </a:r>
            <a:r>
              <a:rPr lang="en-GB" b="1" dirty="0" err="1">
                <a:latin typeface="Calibri" pitchFamily="34" charset="0"/>
                <a:cs typeface="Calibri" pitchFamily="34" charset="0"/>
              </a:rPr>
              <a:t>nt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 1762 and 1764 </a:t>
            </a:r>
            <a:r>
              <a:rPr lang="en-GB" dirty="0">
                <a:latin typeface="Calibri" pitchFamily="34" charset="0"/>
                <a:cs typeface="Calibri" pitchFamily="34" charset="0"/>
              </a:rPr>
              <a:t>was 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significantly lower </a:t>
            </a:r>
            <a:r>
              <a:rPr lang="en-GB" dirty="0">
                <a:latin typeface="Calibri" pitchFamily="34" charset="0"/>
                <a:cs typeface="Calibri" pitchFamily="34" charset="0"/>
              </a:rPr>
              <a:t>in 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carriers without liver disease</a:t>
            </a:r>
            <a:r>
              <a:rPr lang="en-GB" dirty="0">
                <a:latin typeface="Calibri" pitchFamily="34" charset="0"/>
                <a:cs typeface="Calibri" pitchFamily="34" charset="0"/>
              </a:rPr>
              <a:t> (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35.8%</a:t>
            </a:r>
            <a:r>
              <a:rPr lang="en-GB" dirty="0">
                <a:latin typeface="Calibri" pitchFamily="34" charset="0"/>
                <a:cs typeface="Calibri" pitchFamily="34" charset="0"/>
              </a:rPr>
              <a:t> </a:t>
            </a:r>
            <a:r>
              <a:rPr lang="en-GB" i="1" dirty="0">
                <a:latin typeface="Calibri" pitchFamily="34" charset="0"/>
                <a:cs typeface="Calibri" pitchFamily="34" charset="0"/>
              </a:rPr>
              <a:t>vs 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66.8%</a:t>
            </a:r>
            <a:r>
              <a:rPr lang="en-GB" dirty="0">
                <a:latin typeface="Calibri" pitchFamily="34" charset="0"/>
                <a:cs typeface="Calibri" pitchFamily="34" charset="0"/>
              </a:rPr>
              <a:t>; </a:t>
            </a:r>
            <a:r>
              <a:rPr lang="en-GB" i="1" dirty="0">
                <a:latin typeface="Calibri" pitchFamily="34" charset="0"/>
                <a:cs typeface="Calibri" pitchFamily="34" charset="0"/>
              </a:rPr>
              <a:t>p&lt;0.001</a:t>
            </a:r>
            <a:r>
              <a:rPr lang="en-GB" dirty="0">
                <a:latin typeface="Calibri" pitchFamily="34" charset="0"/>
                <a:cs typeface="Calibri" pitchFamily="34" charset="0"/>
              </a:rPr>
              <a:t> and 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54.5%</a:t>
            </a:r>
            <a:r>
              <a:rPr lang="en-GB" i="1" dirty="0">
                <a:latin typeface="Calibri" pitchFamily="34" charset="0"/>
                <a:cs typeface="Calibri" pitchFamily="34" charset="0"/>
              </a:rPr>
              <a:t> vs 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75.5%</a:t>
            </a:r>
            <a:r>
              <a:rPr lang="en-GB" dirty="0">
                <a:latin typeface="Calibri" pitchFamily="34" charset="0"/>
                <a:cs typeface="Calibri" pitchFamily="34" charset="0"/>
              </a:rPr>
              <a:t>; </a:t>
            </a:r>
            <a:r>
              <a:rPr lang="en-GB" i="1" dirty="0">
                <a:latin typeface="Calibri" pitchFamily="34" charset="0"/>
                <a:cs typeface="Calibri" pitchFamily="34" charset="0"/>
              </a:rPr>
              <a:t>p&lt;0.001</a:t>
            </a:r>
            <a:r>
              <a:rPr lang="en-GB" dirty="0">
                <a:latin typeface="Calibri" pitchFamily="34" charset="0"/>
                <a:cs typeface="Calibri" pitchFamily="34" charset="0"/>
              </a:rPr>
              <a:t>, respectively) as compared to CHB pts;</a:t>
            </a:r>
          </a:p>
          <a:p>
            <a:pPr marL="285750" indent="-285750" defTabSz="957263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b="1" dirty="0">
                <a:latin typeface="Calibri" pitchFamily="34" charset="0"/>
                <a:cs typeface="Calibri" pitchFamily="34" charset="0"/>
              </a:rPr>
              <a:t>PIC variants </a:t>
            </a:r>
            <a:r>
              <a:rPr lang="en-GB" dirty="0">
                <a:latin typeface="Calibri" pitchFamily="34" charset="0"/>
                <a:cs typeface="Calibri" pitchFamily="34" charset="0"/>
              </a:rPr>
              <a:t>were 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significantly more prevalent </a:t>
            </a:r>
            <a:r>
              <a:rPr lang="en-GB" dirty="0">
                <a:latin typeface="Calibri" pitchFamily="34" charset="0"/>
                <a:cs typeface="Calibri" pitchFamily="34" charset="0"/>
              </a:rPr>
              <a:t>in </a:t>
            </a:r>
            <a:r>
              <a:rPr lang="en-GB" b="1" dirty="0" err="1">
                <a:latin typeface="Calibri" pitchFamily="34" charset="0"/>
                <a:cs typeface="Calibri" pitchFamily="34" charset="0"/>
              </a:rPr>
              <a:t>HBeAg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 negative infection </a:t>
            </a:r>
            <a:r>
              <a:rPr lang="en-GB" dirty="0">
                <a:latin typeface="Calibri" pitchFamily="34" charset="0"/>
                <a:cs typeface="Calibri" pitchFamily="34" charset="0"/>
              </a:rPr>
              <a:t>(21.9%) as compared to CHB pts (6.2%) (</a:t>
            </a:r>
            <a:r>
              <a:rPr lang="en-GB" i="1" dirty="0">
                <a:latin typeface="Calibri" pitchFamily="34" charset="0"/>
                <a:cs typeface="Calibri" pitchFamily="34" charset="0"/>
              </a:rPr>
              <a:t>p&lt;0.001</a:t>
            </a:r>
            <a:r>
              <a:rPr lang="en-GB" dirty="0">
                <a:latin typeface="Calibri" pitchFamily="34" charset="0"/>
                <a:cs typeface="Calibri" pitchFamily="34" charset="0"/>
              </a:rPr>
              <a:t>);</a:t>
            </a:r>
          </a:p>
          <a:p>
            <a:pPr marL="285750" indent="-285750" defTabSz="957263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dirty="0">
                <a:latin typeface="Calibri" pitchFamily="34" charset="0"/>
                <a:cs typeface="Calibri" pitchFamily="34" charset="0"/>
              </a:rPr>
              <a:t>The prevalence of 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mutations at </a:t>
            </a:r>
            <a:r>
              <a:rPr lang="en-GB" b="1" dirty="0" err="1">
                <a:latin typeface="Calibri" pitchFamily="34" charset="0"/>
                <a:cs typeface="Calibri" pitchFamily="34" charset="0"/>
              </a:rPr>
              <a:t>nt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 1896 and 1899 </a:t>
            </a:r>
            <a:r>
              <a:rPr lang="en-GB" dirty="0">
                <a:latin typeface="Calibri" pitchFamily="34" charset="0"/>
                <a:cs typeface="Calibri" pitchFamily="34" charset="0"/>
              </a:rPr>
              <a:t>was </a:t>
            </a:r>
            <a:r>
              <a:rPr lang="en-GB" b="1" dirty="0">
                <a:latin typeface="Calibri" pitchFamily="34" charset="0"/>
                <a:cs typeface="Calibri" pitchFamily="34" charset="0"/>
              </a:rPr>
              <a:t>comparable</a:t>
            </a:r>
            <a:r>
              <a:rPr lang="en-GB" dirty="0">
                <a:latin typeface="Calibri" pitchFamily="34" charset="0"/>
                <a:cs typeface="Calibri" pitchFamily="34" charset="0"/>
              </a:rPr>
              <a:t> in carriers without and with liver disease (74.3% </a:t>
            </a:r>
            <a:r>
              <a:rPr lang="en-GB" i="1" dirty="0">
                <a:latin typeface="Calibri" pitchFamily="34" charset="0"/>
                <a:cs typeface="Calibri" pitchFamily="34" charset="0"/>
              </a:rPr>
              <a:t>vs </a:t>
            </a:r>
            <a:r>
              <a:rPr lang="en-GB" dirty="0">
                <a:latin typeface="Calibri" pitchFamily="34" charset="0"/>
                <a:cs typeface="Calibri" pitchFamily="34" charset="0"/>
              </a:rPr>
              <a:t>73.0%; p=0.847 and 56.1% </a:t>
            </a:r>
            <a:r>
              <a:rPr lang="en-GB" i="1" dirty="0">
                <a:latin typeface="Calibri" pitchFamily="34" charset="0"/>
                <a:cs typeface="Calibri" pitchFamily="34" charset="0"/>
              </a:rPr>
              <a:t>vs</a:t>
            </a:r>
            <a:r>
              <a:rPr lang="en-GB" dirty="0">
                <a:latin typeface="Calibri" pitchFamily="34" charset="0"/>
                <a:cs typeface="Calibri" pitchFamily="34" charset="0"/>
              </a:rPr>
              <a:t> 57.3%; p=0.895, respectively).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009648" y="4448175"/>
            <a:ext cx="762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35.8%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179730" y="3810000"/>
            <a:ext cx="762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54.5%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352548" y="3448050"/>
            <a:ext cx="762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66.8%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537621" y="3161388"/>
            <a:ext cx="762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75.5%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349858" y="4908569"/>
            <a:ext cx="762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21.9%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723649" y="5412893"/>
            <a:ext cx="762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6.2%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527938" y="3200435"/>
            <a:ext cx="537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74.3%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4893777" y="3200400"/>
            <a:ext cx="762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73.0%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5650360" y="3726532"/>
            <a:ext cx="537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56.1%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6016199" y="3726497"/>
            <a:ext cx="762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latin typeface="Calibri" pitchFamily="34" charset="0"/>
                <a:cs typeface="Calibri" pitchFamily="34" charset="0"/>
              </a:rPr>
              <a:t>57.3%</a:t>
            </a: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B3D7560-DF57-4A52-AEAE-4E9041CA34E1}"/>
</file>

<file path=customXml/itemProps3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2735</TotalTime>
  <Words>1458</Words>
  <Application>Microsoft Office PowerPoint</Application>
  <PresentationFormat>Widescreen</PresentationFormat>
  <Paragraphs>123</Paragraphs>
  <Slides>15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Annarita Accardi</dc:creator>
  <cp:lastModifiedBy>visio</cp:lastModifiedBy>
  <cp:revision>162</cp:revision>
  <dcterms:created xsi:type="dcterms:W3CDTF">2025-02-03T13:31:41Z</dcterms:created>
  <dcterms:modified xsi:type="dcterms:W3CDTF">2026-04-18T06:59:38Z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